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17"/>
    <p:restoredTop sz="94672"/>
  </p:normalViewPr>
  <p:slideViewPr>
    <p:cSldViewPr snapToGrid="0" snapToObjects="1">
      <p:cViewPr>
        <p:scale>
          <a:sx n="23" d="100"/>
          <a:sy n="23" d="100"/>
        </p:scale>
        <p:origin x="1840"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tiff"/><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17" name="Group 16">
            <a:extLst>
              <a:ext uri="{FF2B5EF4-FFF2-40B4-BE49-F238E27FC236}">
                <a16:creationId xmlns:a16="http://schemas.microsoft.com/office/drawing/2014/main" id="{3F60AD05-F203-9F46-8BC4-4E70FF92532C}"/>
              </a:ext>
            </a:extLst>
          </p:cNvPr>
          <p:cNvGrpSpPr/>
          <p:nvPr/>
        </p:nvGrpSpPr>
        <p:grpSpPr>
          <a:xfrm>
            <a:off x="29301341" y="18120229"/>
            <a:ext cx="12866760" cy="8234047"/>
            <a:chOff x="15109228" y="-3177992"/>
            <a:chExt cx="12866760" cy="13821914"/>
          </a:xfrm>
        </p:grpSpPr>
        <p:sp>
          <p:nvSpPr>
            <p:cNvPr id="18" name="Rectangle 17">
              <a:extLst>
                <a:ext uri="{FF2B5EF4-FFF2-40B4-BE49-F238E27FC236}">
                  <a16:creationId xmlns:a16="http://schemas.microsoft.com/office/drawing/2014/main" id="{F82E0B21-A9FD-B442-B860-FD0F8D063E4F}"/>
                </a:ext>
              </a:extLst>
            </p:cNvPr>
            <p:cNvSpPr/>
            <p:nvPr/>
          </p:nvSpPr>
          <p:spPr>
            <a:xfrm>
              <a:off x="15109228" y="-1379618"/>
              <a:ext cx="12801600" cy="120235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DEA5B2B-4855-BC44-AC24-B0B335028694}"/>
                </a:ext>
              </a:extLst>
            </p:cNvPr>
            <p:cNvSpPr txBox="1"/>
            <p:nvPr/>
          </p:nvSpPr>
          <p:spPr>
            <a:xfrm>
              <a:off x="15174388" y="-3177992"/>
              <a:ext cx="12801600" cy="1834082"/>
            </a:xfrm>
            <a:prstGeom prst="rect">
              <a:avLst/>
            </a:prstGeom>
            <a:solidFill>
              <a:schemeClr val="accent4">
                <a:lumMod val="20000"/>
                <a:lumOff val="80000"/>
              </a:schemeClr>
            </a:solidFill>
          </p:spPr>
          <p:txBody>
            <a:bodyPr wrap="square" rtlCol="0">
              <a:spAutoFit/>
            </a:bodyPr>
            <a:lstStyle/>
            <a:p>
              <a:pPr algn="ctr"/>
              <a:r>
                <a:rPr lang="en-US" sz="6500" dirty="0"/>
                <a:t>Conclusion</a:t>
              </a:r>
            </a:p>
          </p:txBody>
        </p:sp>
      </p:grpSp>
      <p:grpSp>
        <p:nvGrpSpPr>
          <p:cNvPr id="5" name="Group 4">
            <a:extLst>
              <a:ext uri="{FF2B5EF4-FFF2-40B4-BE49-F238E27FC236}">
                <a16:creationId xmlns:a16="http://schemas.microsoft.com/office/drawing/2014/main" id="{AB422425-2F82-E749-898F-9A5B9E8A4760}"/>
              </a:ext>
            </a:extLst>
          </p:cNvPr>
          <p:cNvGrpSpPr/>
          <p:nvPr/>
        </p:nvGrpSpPr>
        <p:grpSpPr>
          <a:xfrm>
            <a:off x="15154637" y="4782376"/>
            <a:ext cx="13611917" cy="19624155"/>
            <a:chOff x="15468821" y="5618228"/>
            <a:chExt cx="13611917" cy="16301747"/>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6301747"/>
              <a:chOff x="28886181" y="5193030"/>
              <a:chExt cx="13555036" cy="7541024"/>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7146961"/>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452257"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519358"/>
              <a:ext cx="13452257" cy="1546800"/>
            </a:xfrm>
            <a:prstGeom prst="rect">
              <a:avLst/>
            </a:prstGeom>
            <a:noFill/>
          </p:spPr>
          <p:txBody>
            <a:bodyPr wrap="square" lIns="274320" rIns="274320" rtlCol="0">
              <a:spAutoFit/>
            </a:bodyPr>
            <a:lstStyle/>
            <a:p>
              <a:pPr algn="ctr"/>
              <a:r>
                <a:rPr lang="en-US" sz="4500" u="sng"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504007" y="14016192"/>
              <a:ext cx="13543311" cy="4870502"/>
            </a:xfrm>
            <a:prstGeom prst="rect">
              <a:avLst/>
            </a:prstGeom>
            <a:noFill/>
          </p:spPr>
          <p:txBody>
            <a:bodyPr wrap="square" lIns="274320" rIns="274320" rtlCol="0">
              <a:spAutoFit/>
            </a:bodyPr>
            <a:lstStyle/>
            <a:p>
              <a:pPr algn="ctr"/>
              <a:r>
                <a:rPr lang="en-US" sz="4200" u="sng"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4200" u="sng"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68821" y="7972077"/>
              <a:ext cx="13611917" cy="6212766"/>
            </a:xfrm>
            <a:prstGeom prst="rect">
              <a:avLst/>
            </a:prstGeom>
            <a:noFill/>
          </p:spPr>
          <p:txBody>
            <a:bodyPr wrap="square" lIns="274320" rIns="274320" rtlCol="0">
              <a:spAutoFit/>
            </a:bodyPr>
            <a:lstStyle/>
            <a:p>
              <a:pPr algn="ctr"/>
              <a:r>
                <a:rPr lang="en-US" sz="4200" u="sng" dirty="0"/>
                <a:t>Creating Training Models For Ingredients Vectors</a:t>
              </a:r>
            </a:p>
            <a:p>
              <a:pPr algn="ctr"/>
              <a:r>
                <a:rPr lang="en-US" sz="40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Gradient Boosting</a:t>
              </a:r>
              <a:endParaRPr lang="en-US" sz="3000" dirty="0"/>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15139634" y="24541229"/>
            <a:ext cx="13663126" cy="7403526"/>
            <a:chOff x="28814296" y="8444918"/>
            <a:chExt cx="13663126" cy="8896475"/>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892044" y="8444918"/>
              <a:ext cx="13585378" cy="8896475"/>
              <a:chOff x="15206524" y="7528861"/>
              <a:chExt cx="13585378" cy="6447932"/>
            </a:xfrm>
          </p:grpSpPr>
          <p:sp>
            <p:nvSpPr>
              <p:cNvPr id="8" name="Rectangle 7">
                <a:extLst>
                  <a:ext uri="{FF2B5EF4-FFF2-40B4-BE49-F238E27FC236}">
                    <a16:creationId xmlns:a16="http://schemas.microsoft.com/office/drawing/2014/main" id="{6B7E010B-AB00-3C46-9616-9AA95CAB78F6}"/>
                  </a:ext>
                </a:extLst>
              </p:cNvPr>
              <p:cNvSpPr/>
              <p:nvPr/>
            </p:nvSpPr>
            <p:spPr>
              <a:xfrm>
                <a:off x="15206524" y="8417605"/>
                <a:ext cx="13446393" cy="55591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5242730" y="7528861"/>
                <a:ext cx="13549172" cy="951581"/>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9722828"/>
              <a:ext cx="13511553" cy="3476506"/>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a:t>
              </a:r>
            </a:p>
          </p:txBody>
        </p:sp>
        <p:sp>
          <p:nvSpPr>
            <p:cNvPr id="32" name="TextBox 31">
              <a:extLst>
                <a:ext uri="{FF2B5EF4-FFF2-40B4-BE49-F238E27FC236}">
                  <a16:creationId xmlns:a16="http://schemas.microsoft.com/office/drawing/2014/main" id="{0B99F2B0-3872-0543-8559-FCF9482AEE5B}"/>
                </a:ext>
              </a:extLst>
            </p:cNvPr>
            <p:cNvSpPr txBox="1"/>
            <p:nvPr/>
          </p:nvSpPr>
          <p:spPr>
            <a:xfrm>
              <a:off x="28967239" y="13000329"/>
              <a:ext cx="13296165" cy="4179203"/>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a:t>
              </a:r>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122191"/>
            <a:chOff x="1946155" y="14603373"/>
            <a:chExt cx="12801600" cy="14122191"/>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122191"/>
              <a:chOff x="1946155" y="15580728"/>
              <a:chExt cx="12801600" cy="14122191"/>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122191"/>
                <a:chOff x="1920204" y="16333760"/>
                <a:chExt cx="12801600" cy="14122191"/>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503182"/>
                  <a:ext cx="12801600" cy="12952769"/>
                  <a:chOff x="2584244" y="1934151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34151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29230320" y="27140868"/>
            <a:ext cx="12801600"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230079" y="28356263"/>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966882"/>
            <a:ext cx="12801600" cy="1149855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246495"/>
          </a:xfrm>
          <a:prstGeom prst="rect">
            <a:avLst/>
          </a:prstGeom>
          <a:solidFill>
            <a:schemeClr val="accent4">
              <a:lumMod val="20000"/>
              <a:lumOff val="80000"/>
            </a:schemeClr>
          </a:solidFill>
        </p:spPr>
        <p:txBody>
          <a:bodyPr wrap="square" rtlCol="0">
            <a:spAutoFit/>
          </a:bodyPr>
          <a:lstStyle/>
          <a:p>
            <a:pPr algn="ctr"/>
            <a:r>
              <a:rPr lang="en-US" sz="7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423923"/>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379527"/>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633180"/>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796848"/>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772781"/>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636099"/>
            <a:ext cx="4056620" cy="2998221"/>
          </a:xfrm>
          <a:prstGeom prst="rect">
            <a:avLst/>
          </a:prstGeom>
        </p:spPr>
      </p:pic>
      <p:sp>
        <p:nvSpPr>
          <p:cNvPr id="63" name="TextBox 62">
            <a:extLst>
              <a:ext uri="{FF2B5EF4-FFF2-40B4-BE49-F238E27FC236}">
                <a16:creationId xmlns:a16="http://schemas.microsoft.com/office/drawing/2014/main" id="{B17A7651-7299-AE4F-ABD4-8CB3AC4E85AE}"/>
              </a:ext>
            </a:extLst>
          </p:cNvPr>
          <p:cNvSpPr txBox="1"/>
          <p:nvPr/>
        </p:nvSpPr>
        <p:spPr>
          <a:xfrm>
            <a:off x="29419559" y="19406987"/>
            <a:ext cx="12748542" cy="6601807"/>
          </a:xfrm>
          <a:prstGeom prst="rect">
            <a:avLst/>
          </a:prstGeom>
          <a:noFill/>
        </p:spPr>
        <p:txBody>
          <a:bodyPr wrap="square" lIns="274320" rIns="274320" rtlCol="0">
            <a:spAutoFit/>
          </a:bodyPr>
          <a:lstStyle/>
          <a:p>
            <a:r>
              <a:rPr lang="en-US" sz="3500" dirty="0"/>
              <a:t>None of the cookies  generated by machine learning beat the control cookie, but we discovered that machine learning algorithms can indeed create tasty chocolate chip cookie recipes. The best algorithm out of those used was Extremely Randomized Trees.</a:t>
            </a:r>
          </a:p>
          <a:p>
            <a:endParaRPr lang="en-US" sz="3500" dirty="0"/>
          </a:p>
          <a:p>
            <a:r>
              <a:rPr lang="en-US" sz="3500" dirty="0"/>
              <a:t>As the vector-to-sequence algorithm is previously untested in other research, the end results leave something to desire in terms of ability to finesse and actual usability. However, it is still an accomplishment to have gotten a working algorithm. Improvements include ensuring that the instructions contain all ingredients in the vector that contain non-zero values and eliminating repeating loops that the algorithm gets stuck on</a:t>
            </a:r>
            <a:r>
              <a:rPr lang="en-US" sz="3800" dirty="0"/>
              <a:t>.</a:t>
            </a:r>
          </a:p>
        </p:txBody>
      </p:sp>
      <p:sp>
        <p:nvSpPr>
          <p:cNvPr id="64" name="TextBox 63">
            <a:extLst>
              <a:ext uri="{FF2B5EF4-FFF2-40B4-BE49-F238E27FC236}">
                <a16:creationId xmlns:a16="http://schemas.microsoft.com/office/drawing/2014/main" id="{21CDE67C-34C3-FC4E-8D89-59F65BE0F647}"/>
              </a:ext>
            </a:extLst>
          </p:cNvPr>
          <p:cNvSpPr txBox="1"/>
          <p:nvPr/>
        </p:nvSpPr>
        <p:spPr>
          <a:xfrm>
            <a:off x="33673104" y="6141302"/>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926250"/>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889674"/>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39" name="Picture 38" descr="A bowl of food on a plate&#10;&#10;Description automatically generated">
            <a:extLst>
              <a:ext uri="{FF2B5EF4-FFF2-40B4-BE49-F238E27FC236}">
                <a16:creationId xmlns:a16="http://schemas.microsoft.com/office/drawing/2014/main" id="{7F592801-086D-6A47-BDBA-939B2B78CADA}"/>
              </a:ext>
            </a:extLst>
          </p:cNvPr>
          <p:cNvPicPr>
            <a:picLocks noChangeAspect="1"/>
          </p:cNvPicPr>
          <p:nvPr/>
        </p:nvPicPr>
        <p:blipFill rotWithShape="1">
          <a:blip r:embed="rId15"/>
          <a:srcRect l="31786" t="17993" r="21003" b="20165"/>
          <a:stretch/>
        </p:blipFill>
        <p:spPr>
          <a:xfrm rot="5400000">
            <a:off x="15691300" y="22098488"/>
            <a:ext cx="1781100" cy="1749815"/>
          </a:xfrm>
          <a:prstGeom prst="rect">
            <a:avLst/>
          </a:prstGeom>
        </p:spPr>
      </p:pic>
      <p:pic>
        <p:nvPicPr>
          <p:cNvPr id="51" name="Picture 50" descr="A close up of a cage&#10;&#10;Description automatically generated">
            <a:extLst>
              <a:ext uri="{FF2B5EF4-FFF2-40B4-BE49-F238E27FC236}">
                <a16:creationId xmlns:a16="http://schemas.microsoft.com/office/drawing/2014/main" id="{74A5A552-7C39-B34D-9CC2-CAD51E718CC0}"/>
              </a:ext>
            </a:extLst>
          </p:cNvPr>
          <p:cNvPicPr>
            <a:picLocks noChangeAspect="1"/>
          </p:cNvPicPr>
          <p:nvPr/>
        </p:nvPicPr>
        <p:blipFill rotWithShape="1">
          <a:blip r:embed="rId16"/>
          <a:srcRect l="19240" t="20122" r="25340" b="7282"/>
          <a:stretch/>
        </p:blipFill>
        <p:spPr>
          <a:xfrm rot="5400000">
            <a:off x="17779491" y="22112889"/>
            <a:ext cx="1781101" cy="1749815"/>
          </a:xfrm>
          <a:prstGeom prst="rect">
            <a:avLst/>
          </a:prstGeom>
        </p:spPr>
      </p:pic>
      <p:pic>
        <p:nvPicPr>
          <p:cNvPr id="57" name="Picture 56" descr="A red white and blue plate sitting on a table&#10;&#10;Description automatically generated">
            <a:extLst>
              <a:ext uri="{FF2B5EF4-FFF2-40B4-BE49-F238E27FC236}">
                <a16:creationId xmlns:a16="http://schemas.microsoft.com/office/drawing/2014/main" id="{E3F134BC-7B0A-5A45-A1C2-A2455E48D9D8}"/>
              </a:ext>
            </a:extLst>
          </p:cNvPr>
          <p:cNvPicPr>
            <a:picLocks noChangeAspect="1"/>
          </p:cNvPicPr>
          <p:nvPr/>
        </p:nvPicPr>
        <p:blipFill rotWithShape="1">
          <a:blip r:embed="rId17"/>
          <a:srcRect l="19625" t="18094" r="29920" b="15769"/>
          <a:stretch/>
        </p:blipFill>
        <p:spPr>
          <a:xfrm rot="5400000">
            <a:off x="19915916" y="22105688"/>
            <a:ext cx="1795503" cy="1749817"/>
          </a:xfrm>
          <a:prstGeom prst="rect">
            <a:avLst/>
          </a:prstGeom>
        </p:spPr>
      </p:pic>
      <p:pic>
        <p:nvPicPr>
          <p:cNvPr id="61" name="Picture 60" descr="A picture containing plate, food, indoor, table&#10;&#10;Description automatically generated">
            <a:extLst>
              <a:ext uri="{FF2B5EF4-FFF2-40B4-BE49-F238E27FC236}">
                <a16:creationId xmlns:a16="http://schemas.microsoft.com/office/drawing/2014/main" id="{91EDB599-136A-B44A-8383-7134DD592E0D}"/>
              </a:ext>
            </a:extLst>
          </p:cNvPr>
          <p:cNvPicPr>
            <a:picLocks noChangeAspect="1"/>
          </p:cNvPicPr>
          <p:nvPr/>
        </p:nvPicPr>
        <p:blipFill rotWithShape="1">
          <a:blip r:embed="rId18"/>
          <a:srcRect l="8483" t="7363" r="19847"/>
          <a:stretch/>
        </p:blipFill>
        <p:spPr>
          <a:xfrm rot="5400000">
            <a:off x="22025709" y="22098493"/>
            <a:ext cx="1752302" cy="1749814"/>
          </a:xfrm>
          <a:prstGeom prst="rect">
            <a:avLst/>
          </a:prstGeom>
        </p:spPr>
      </p:pic>
      <p:pic>
        <p:nvPicPr>
          <p:cNvPr id="68" name="Picture 67" descr="A bowl of food on a plate&#10;&#10;Description automatically generated">
            <a:extLst>
              <a:ext uri="{FF2B5EF4-FFF2-40B4-BE49-F238E27FC236}">
                <a16:creationId xmlns:a16="http://schemas.microsoft.com/office/drawing/2014/main" id="{27205A73-74AE-E64B-AF4D-679AEA7CC160}"/>
              </a:ext>
            </a:extLst>
          </p:cNvPr>
          <p:cNvPicPr>
            <a:picLocks noChangeAspect="1"/>
          </p:cNvPicPr>
          <p:nvPr/>
        </p:nvPicPr>
        <p:blipFill rotWithShape="1">
          <a:blip r:embed="rId19"/>
          <a:srcRect l="29133" t="20145" r="13884" b="11615"/>
          <a:stretch/>
        </p:blipFill>
        <p:spPr>
          <a:xfrm rot="5400000">
            <a:off x="24074947" y="22074141"/>
            <a:ext cx="1732401" cy="1749814"/>
          </a:xfrm>
          <a:prstGeom prst="rect">
            <a:avLst/>
          </a:prstGeom>
        </p:spPr>
      </p:pic>
      <p:pic>
        <p:nvPicPr>
          <p:cNvPr id="70" name="Picture 69" descr="A bowl of food on a plate&#10;&#10;Description automatically generated">
            <a:extLst>
              <a:ext uri="{FF2B5EF4-FFF2-40B4-BE49-F238E27FC236}">
                <a16:creationId xmlns:a16="http://schemas.microsoft.com/office/drawing/2014/main" id="{2287B2C2-DFD6-5042-8ABD-016EFB2EF326}"/>
              </a:ext>
            </a:extLst>
          </p:cNvPr>
          <p:cNvPicPr>
            <a:picLocks noChangeAspect="1"/>
          </p:cNvPicPr>
          <p:nvPr/>
        </p:nvPicPr>
        <p:blipFill rotWithShape="1">
          <a:blip r:embed="rId20"/>
          <a:srcRect l="32634" t="33197" r="32719" b="19260"/>
          <a:stretch/>
        </p:blipFill>
        <p:spPr>
          <a:xfrm rot="5400000">
            <a:off x="26309340" y="22059192"/>
            <a:ext cx="1702508" cy="1749814"/>
          </a:xfrm>
          <a:prstGeom prst="rect">
            <a:avLst/>
          </a:prstGeom>
        </p:spPr>
      </p:pic>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21"/>
          <a:srcRect t="21740" b="24130"/>
          <a:stretch/>
        </p:blipFill>
        <p:spPr>
          <a:xfrm>
            <a:off x="19963217" y="20560097"/>
            <a:ext cx="3450719" cy="1400903"/>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15755848" y="23820578"/>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17795130" y="23820578"/>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19938755" y="2378535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22026949" y="23755510"/>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24115143" y="23736055"/>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26258772" y="23707533"/>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22"/>
          <a:stretch>
            <a:fillRect/>
          </a:stretch>
        </p:blipFill>
        <p:spPr>
          <a:xfrm>
            <a:off x="2469621" y="226464"/>
            <a:ext cx="4265509" cy="4265509"/>
          </a:xfrm>
          <a:prstGeom prst="rect">
            <a:avLst/>
          </a:prstGeom>
        </p:spPr>
      </p:pic>
      <p:pic>
        <p:nvPicPr>
          <p:cNvPr id="87" name="Picture 86">
            <a:extLst>
              <a:ext uri="{FF2B5EF4-FFF2-40B4-BE49-F238E27FC236}">
                <a16:creationId xmlns:a16="http://schemas.microsoft.com/office/drawing/2014/main" id="{BB78A9AE-3D81-144A-AEB4-98876055EC22}"/>
              </a:ext>
            </a:extLst>
          </p:cNvPr>
          <p:cNvPicPr>
            <a:picLocks noChangeAspect="1"/>
          </p:cNvPicPr>
          <p:nvPr/>
        </p:nvPicPr>
        <p:blipFill>
          <a:blip r:embed="rId23"/>
          <a:stretch>
            <a:fillRect/>
          </a:stretch>
        </p:blipFill>
        <p:spPr>
          <a:xfrm>
            <a:off x="37641491" y="466621"/>
            <a:ext cx="3780088" cy="3780088"/>
          </a:xfrm>
          <a:prstGeom prst="rect">
            <a:avLst/>
          </a:prstGeom>
        </p:spPr>
      </p:pic>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573</TotalTime>
  <Words>665</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67</cp:revision>
  <dcterms:created xsi:type="dcterms:W3CDTF">2019-03-28T19:37:41Z</dcterms:created>
  <dcterms:modified xsi:type="dcterms:W3CDTF">2019-04-13T16:31:45Z</dcterms:modified>
</cp:coreProperties>
</file>